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72" r:id="rId5"/>
    <p:sldId id="274" r:id="rId6"/>
    <p:sldId id="258" r:id="rId7"/>
    <p:sldId id="275" r:id="rId8"/>
    <p:sldId id="260" r:id="rId9"/>
    <p:sldId id="276" r:id="rId10"/>
    <p:sldId id="280" r:id="rId11"/>
    <p:sldId id="277" r:id="rId12"/>
    <p:sldId id="278" r:id="rId13"/>
    <p:sldId id="281" r:id="rId14"/>
    <p:sldId id="279" r:id="rId15"/>
    <p:sldId id="269" r:id="rId16"/>
    <p:sldId id="273" r:id="rId17"/>
    <p:sldId id="28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E0D29D3-A478-4C2C-B743-0BAB24E3C901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C68FE99-D037-4418-8283-1852B40DAA7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dic.academic.ru/contents.nsf/dmitriev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3"/>
                </a:solidFill>
              </a:rPr>
              <a:t>Организм – единое целое. Многообразие организмов.</a:t>
            </a:r>
            <a:endParaRPr lang="ru-RU" sz="4000" dirty="0">
              <a:solidFill>
                <a:schemeClr val="accent3"/>
              </a:solidFill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1250" y="5157192"/>
            <a:ext cx="3726160" cy="1371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Презентацию подготовила:</a:t>
            </a:r>
          </a:p>
          <a:p>
            <a:r>
              <a:rPr lang="ru-RU" dirty="0">
                <a:solidFill>
                  <a:schemeClr val="tx1"/>
                </a:solidFill>
              </a:rPr>
              <a:t>у</a:t>
            </a:r>
            <a:r>
              <a:rPr lang="ru-RU" dirty="0" smtClean="0">
                <a:solidFill>
                  <a:schemeClr val="tx1"/>
                </a:solidFill>
              </a:rPr>
              <a:t>читель биологии 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и географии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МБОУ 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«Казанская СОШ»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err="1" smtClean="0">
                <a:solidFill>
                  <a:schemeClr val="tx1"/>
                </a:solidFill>
              </a:rPr>
              <a:t>Качурина</a:t>
            </a:r>
            <a:r>
              <a:rPr lang="ru-RU" dirty="0" smtClean="0">
                <a:solidFill>
                  <a:schemeClr val="tx1"/>
                </a:solidFill>
              </a:rPr>
              <a:t> Н.П.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12" descr="http://berry-girl.ru/images/stories/osvetlenie/romash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080" y="980727"/>
            <a:ext cx="3024336" cy="2184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://foto-zverey.ru/images/pticy-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4035" y="332656"/>
            <a:ext cx="3214687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091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3"/>
                </a:solidFill>
              </a:rPr>
              <a:t>Вспомните!</a:t>
            </a:r>
            <a:endParaRPr lang="ru-RU" b="1" dirty="0">
              <a:solidFill>
                <a:schemeClr val="accent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3232" cy="4873752"/>
          </a:xfrm>
        </p:spPr>
        <p:txBody>
          <a:bodyPr/>
          <a:lstStyle/>
          <a:p>
            <a:pPr algn="just"/>
            <a:r>
              <a:rPr lang="ru-RU" dirty="0" smtClean="0"/>
              <a:t>В чем сходство и принципиальное отличие между одноклеточными и многоклеточными организмами?</a:t>
            </a:r>
          </a:p>
          <a:p>
            <a:pPr algn="just"/>
            <a:r>
              <a:rPr lang="ru-RU" dirty="0" smtClean="0"/>
              <a:t>Какие одноклеточные организмы вам известны?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420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Содержимое 2"/>
          <p:cNvSpPr>
            <a:spLocks noGrp="1"/>
          </p:cNvSpPr>
          <p:nvPr>
            <p:ph idx="4294967295"/>
          </p:nvPr>
        </p:nvSpPr>
        <p:spPr>
          <a:xfrm>
            <a:off x="4049713" y="1143000"/>
            <a:ext cx="4789487" cy="4953000"/>
          </a:xfrm>
        </p:spPr>
        <p:txBody>
          <a:bodyPr/>
          <a:lstStyle/>
          <a:p>
            <a:pPr>
              <a:buFont typeface="Webdings" pitchFamily="18" charset="2"/>
              <a:buNone/>
            </a:pPr>
            <a:endParaRPr lang="ru-RU" sz="2400" b="1" dirty="0" smtClean="0">
              <a:solidFill>
                <a:srgbClr val="002060"/>
              </a:solidFill>
              <a:latin typeface="Arial" charset="0"/>
            </a:endParaRPr>
          </a:p>
          <a:p>
            <a:pPr>
              <a:buFont typeface="Webdings" pitchFamily="18" charset="2"/>
              <a:buNone/>
            </a:pPr>
            <a:endParaRPr lang="ru-RU" b="1" dirty="0">
              <a:solidFill>
                <a:srgbClr val="002060"/>
              </a:solidFill>
              <a:latin typeface="Arial" charset="0"/>
            </a:endParaRPr>
          </a:p>
          <a:p>
            <a:pPr>
              <a:buFont typeface="Webdings" pitchFamily="18" charset="2"/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«Доказать, что организм  - единое целое, а не набор отдельных частей»</a:t>
            </a:r>
          </a:p>
        </p:txBody>
      </p:sp>
      <p:pic>
        <p:nvPicPr>
          <p:cNvPr id="130052" name="Picture 7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428625" y="2000250"/>
            <a:ext cx="3286125" cy="4124325"/>
          </a:xfrm>
          <a:prstGeom prst="rect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902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Прямоугольник 2"/>
          <p:cNvSpPr>
            <a:spLocks noChangeArrowheads="1"/>
          </p:cNvSpPr>
          <p:nvPr/>
        </p:nvSpPr>
        <p:spPr bwMode="auto">
          <a:xfrm>
            <a:off x="539750" y="404813"/>
            <a:ext cx="8135938" cy="518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ru-RU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Толковый словарь Дмитриева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Организм - это живое тело человека, животного или живое растение как единое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 целое, в котором согласованно функционируют различные органы и работают системы 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поддержания жизни.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03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688604" y="332656"/>
            <a:ext cx="7162800" cy="354013"/>
          </a:xfrm>
        </p:spPr>
        <p:txBody>
          <a:bodyPr>
            <a:normAutofit fontScale="90000"/>
          </a:bodyPr>
          <a:lstStyle/>
          <a:p>
            <a:r>
              <a:rPr lang="ru-RU" sz="3200" smtClean="0">
                <a:solidFill>
                  <a:schemeClr val="accent3"/>
                </a:solidFill>
                <a:latin typeface="Arial" charset="0"/>
              </a:rPr>
              <a:t>Свойства живой природы</a:t>
            </a:r>
          </a:p>
        </p:txBody>
      </p:sp>
      <p:sp>
        <p:nvSpPr>
          <p:cNvPr id="73730" name="Содержимое 3"/>
          <p:cNvSpPr>
            <a:spLocks noGrp="1"/>
          </p:cNvSpPr>
          <p:nvPr>
            <p:ph idx="4294967295"/>
          </p:nvPr>
        </p:nvSpPr>
        <p:spPr>
          <a:xfrm>
            <a:off x="468313" y="1052513"/>
            <a:ext cx="8377237" cy="5043487"/>
          </a:xfrm>
        </p:spPr>
        <p:txBody>
          <a:bodyPr/>
          <a:lstStyle/>
          <a:p>
            <a:r>
              <a:rPr lang="ru-RU" sz="2400" dirty="0" smtClean="0">
                <a:latin typeface="Arial" charset="0"/>
              </a:rPr>
              <a:t>Клеточное строение</a:t>
            </a:r>
          </a:p>
          <a:p>
            <a:r>
              <a:rPr lang="ru-RU" sz="2400" dirty="0" smtClean="0">
                <a:latin typeface="Arial" charset="0"/>
              </a:rPr>
              <a:t>Питание</a:t>
            </a:r>
          </a:p>
          <a:p>
            <a:r>
              <a:rPr lang="ru-RU" sz="2400" dirty="0" smtClean="0">
                <a:latin typeface="Arial" charset="0"/>
              </a:rPr>
              <a:t>Дыхание</a:t>
            </a:r>
          </a:p>
          <a:p>
            <a:r>
              <a:rPr lang="ru-RU" sz="2400" dirty="0" smtClean="0">
                <a:latin typeface="Arial" charset="0"/>
              </a:rPr>
              <a:t>Обмен веществ</a:t>
            </a:r>
          </a:p>
          <a:p>
            <a:r>
              <a:rPr lang="ru-RU" sz="2400" dirty="0" smtClean="0">
                <a:latin typeface="Arial" charset="0"/>
              </a:rPr>
              <a:t>Раздражимость</a:t>
            </a:r>
          </a:p>
          <a:p>
            <a:r>
              <a:rPr lang="ru-RU" sz="2400" dirty="0" smtClean="0">
                <a:latin typeface="Arial" charset="0"/>
              </a:rPr>
              <a:t>Движение</a:t>
            </a:r>
          </a:p>
          <a:p>
            <a:r>
              <a:rPr lang="ru-RU" sz="2400" dirty="0" smtClean="0">
                <a:latin typeface="Arial" charset="0"/>
              </a:rPr>
              <a:t>Размножение</a:t>
            </a:r>
          </a:p>
          <a:p>
            <a:r>
              <a:rPr lang="ru-RU" sz="2400" dirty="0" smtClean="0">
                <a:latin typeface="Arial" charset="0"/>
              </a:rPr>
              <a:t>Рост и развитие</a:t>
            </a:r>
          </a:p>
          <a:p>
            <a:r>
              <a:rPr lang="ru-RU" dirty="0" smtClean="0">
                <a:latin typeface="Arial" charset="0"/>
              </a:rPr>
              <a:t>Наследственность</a:t>
            </a:r>
          </a:p>
          <a:p>
            <a:r>
              <a:rPr lang="ru-RU" sz="2400" dirty="0" smtClean="0">
                <a:latin typeface="Arial" charset="0"/>
              </a:rPr>
              <a:t>Изменчивость</a:t>
            </a:r>
          </a:p>
        </p:txBody>
      </p:sp>
      <p:pic>
        <p:nvPicPr>
          <p:cNvPr id="73731" name="Picture 2" descr="Билет 2 Признаки живых организмов. Основные отличия живых организмов от тел неживой природ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7904" y="2204864"/>
            <a:ext cx="51435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772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92080" y="5545701"/>
            <a:ext cx="3622817" cy="1204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клетка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62171" y="3691167"/>
            <a:ext cx="3652726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ткань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77125" y="1788202"/>
            <a:ext cx="3622817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27535" y="196796"/>
            <a:ext cx="3672407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организм</a:t>
            </a:r>
            <a:endParaRPr lang="ru-RU" dirty="0"/>
          </a:p>
        </p:txBody>
      </p:sp>
      <p:pic>
        <p:nvPicPr>
          <p:cNvPr id="1026" name="Picture 2" descr="http://www.neurogene.ru/wp-content/uploads/2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42" y="5465623"/>
            <a:ext cx="2088232" cy="131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iologymoscow.ucoz.ru/illustracii/anatomija/tkani/nervnaya_tk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42" y="3691166"/>
            <a:ext cx="1919145" cy="142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dft-france.fr/docs/Images%20du%20site/Images%20cerveau_lob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450" y="1788034"/>
            <a:ext cx="2203123" cy="135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flashigr.net/uploads/posts/2011-12/10-bespoleznyh-organov-cheloveka_1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32" y="378"/>
            <a:ext cx="1101561" cy="161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верх 9"/>
          <p:cNvSpPr/>
          <p:nvPr/>
        </p:nvSpPr>
        <p:spPr>
          <a:xfrm>
            <a:off x="6876256" y="4987311"/>
            <a:ext cx="484632" cy="5583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786340" y="1420932"/>
            <a:ext cx="484632" cy="36727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верх 16"/>
          <p:cNvSpPr/>
          <p:nvPr/>
        </p:nvSpPr>
        <p:spPr>
          <a:xfrm>
            <a:off x="6876256" y="3132776"/>
            <a:ext cx="484632" cy="5583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93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6"/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just"/>
            <a:endParaRPr lang="ru-RU" dirty="0"/>
          </a:p>
        </p:txBody>
      </p:sp>
      <p:pic>
        <p:nvPicPr>
          <p:cNvPr id="1026" name="Picture 2" descr="Картинки по запросу картинка формы жиз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712330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38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Вирусы – живые существа?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Наследственность</a:t>
            </a:r>
          </a:p>
          <a:p>
            <a:r>
              <a:rPr lang="ru-RU" dirty="0" smtClean="0"/>
              <a:t>Изменчивость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just"/>
            <a:r>
              <a:rPr lang="ru-RU" dirty="0" smtClean="0"/>
              <a:t>Не способны к самостоятельному размножению</a:t>
            </a:r>
            <a:endParaRPr lang="ru-RU" dirty="0"/>
          </a:p>
        </p:txBody>
      </p:sp>
      <p:pic>
        <p:nvPicPr>
          <p:cNvPr id="2050" name="Picture 2" descr="Картинки по запросу картинка виру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12976"/>
            <a:ext cx="3096344" cy="297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95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66" y="4567457"/>
            <a:ext cx="2781253" cy="2077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464296"/>
            <a:ext cx="2338776" cy="1746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4430228"/>
            <a:ext cx="1944216" cy="2351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519" y="420657"/>
            <a:ext cx="5154439" cy="4230087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4357008" y="1750747"/>
            <a:ext cx="96180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Капсула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131840" y="2166369"/>
            <a:ext cx="194421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Клеточная стенка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13097" y="2594053"/>
            <a:ext cx="330571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Цитоплазматическая мембрана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57008" y="3020620"/>
            <a:ext cx="120577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рибосомы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3727924" y="3645024"/>
            <a:ext cx="13481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реснички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804248" y="692696"/>
            <a:ext cx="140891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цитоплазма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164288" y="1556792"/>
            <a:ext cx="12241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нуклеоид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282321" y="3841737"/>
            <a:ext cx="97852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Жгутик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75967" y="843208"/>
            <a:ext cx="4677884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3"/>
                </a:solidFill>
              </a:rPr>
              <a:t>Доядерные организмы</a:t>
            </a:r>
            <a:endParaRPr lang="ru-RU" sz="32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65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3"/>
                </a:solidFill>
              </a:rPr>
              <a:t>Многообразие организмов</a:t>
            </a:r>
            <a:endParaRPr lang="ru-RU" b="1" dirty="0">
              <a:solidFill>
                <a:schemeClr val="accent3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Бактерии   2 500 видов</a:t>
            </a:r>
            <a:endParaRPr lang="ru-RU" sz="3200" dirty="0"/>
          </a:p>
          <a:p>
            <a:pPr algn="ctr"/>
            <a:r>
              <a:rPr lang="ru-RU" sz="3200" dirty="0" smtClean="0"/>
              <a:t>Грибы  100 000 видов</a:t>
            </a:r>
          </a:p>
          <a:p>
            <a:pPr algn="ctr"/>
            <a:r>
              <a:rPr lang="ru-RU" sz="3200" dirty="0" smtClean="0"/>
              <a:t>Растения 350 000 видов</a:t>
            </a:r>
          </a:p>
          <a:p>
            <a:pPr algn="ctr"/>
            <a:r>
              <a:rPr lang="ru-RU" sz="3200" dirty="0" smtClean="0"/>
              <a:t>Животные  более 2 млн. видов</a:t>
            </a:r>
          </a:p>
        </p:txBody>
      </p:sp>
    </p:spTree>
    <p:extLst>
      <p:ext uri="{BB962C8B-B14F-4D97-AF65-F5344CB8AC3E}">
        <p14:creationId xmlns:p14="http://schemas.microsoft.com/office/powerpoint/2010/main" val="111995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120" y="2149088"/>
            <a:ext cx="4945601" cy="262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1780" y="260648"/>
            <a:ext cx="8053808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600" dirty="0" err="1" smtClean="0">
                <a:solidFill>
                  <a:schemeClr val="accent3"/>
                </a:solidFill>
              </a:rPr>
              <a:t>Эукариотные</a:t>
            </a:r>
            <a:r>
              <a:rPr lang="ru-RU" sz="3600" dirty="0">
                <a:solidFill>
                  <a:schemeClr val="accent3"/>
                </a:solidFill>
              </a:rPr>
              <a:t> </a:t>
            </a:r>
            <a:r>
              <a:rPr lang="ru-RU" sz="3600" dirty="0" smtClean="0">
                <a:solidFill>
                  <a:schemeClr val="accent3"/>
                </a:solidFill>
              </a:rPr>
              <a:t>(ядерные) организмы</a:t>
            </a:r>
            <a:endParaRPr lang="ru-RU" sz="3600" dirty="0">
              <a:solidFill>
                <a:schemeClr val="accent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745053"/>
            <a:ext cx="1348703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Инфузория-</a:t>
            </a:r>
          </a:p>
          <a:p>
            <a:r>
              <a:rPr lang="ru-RU" dirty="0" smtClean="0"/>
              <a:t>туфелька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12236" y="4898726"/>
            <a:ext cx="82266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Амеба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4367130" y="4808748"/>
            <a:ext cx="743107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Эвглена зеленая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4297" y="2042938"/>
            <a:ext cx="1404000" cy="14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36297" y="3648168"/>
            <a:ext cx="156613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радиолярия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604730" y="1095004"/>
            <a:ext cx="5421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Одноклеточные животные</a:t>
            </a:r>
            <a:endParaRPr lang="ru-RU" sz="3600" dirty="0"/>
          </a:p>
        </p:txBody>
      </p:sp>
      <p:pic>
        <p:nvPicPr>
          <p:cNvPr id="3074" name="Picture 2" descr="Картинки по запросу картинки эвгле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367" y="1933911"/>
            <a:ext cx="1835729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2348880"/>
            <a:ext cx="280831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87407" y="1211253"/>
            <a:ext cx="51248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Одноклеточные грибы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3888863" y="5683212"/>
            <a:ext cx="129426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Дрожжи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476672"/>
            <a:ext cx="7935057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sz="4000" dirty="0" err="1"/>
              <a:t>Эукариотные</a:t>
            </a:r>
            <a:r>
              <a:rPr lang="ru-RU" sz="4000" dirty="0"/>
              <a:t> (ядерные) организмы</a:t>
            </a:r>
          </a:p>
        </p:txBody>
      </p:sp>
    </p:spTree>
    <p:extLst>
      <p:ext uri="{BB962C8B-B14F-4D97-AF65-F5344CB8AC3E}">
        <p14:creationId xmlns:p14="http://schemas.microsoft.com/office/powerpoint/2010/main" val="41197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476672"/>
            <a:ext cx="6514925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3"/>
                </a:solidFill>
              </a:rPr>
              <a:t>Многоклеточные организмы</a:t>
            </a:r>
            <a:endParaRPr lang="ru-RU" sz="3600" dirty="0">
              <a:solidFill>
                <a:schemeClr val="accent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284984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Ж</a:t>
            </a:r>
            <a:r>
              <a:rPr lang="ru-RU" sz="2400" dirty="0" smtClean="0"/>
              <a:t>ивотные, </a:t>
            </a:r>
            <a:r>
              <a:rPr lang="ru-RU" sz="2400" dirty="0"/>
              <a:t>растения </a:t>
            </a:r>
            <a:r>
              <a:rPr lang="ru-RU" sz="2400" dirty="0" smtClean="0"/>
              <a:t>и </a:t>
            </a:r>
            <a:r>
              <a:rPr lang="ru-RU" sz="2400" dirty="0"/>
              <a:t>грибы, тело </a:t>
            </a:r>
            <a:r>
              <a:rPr lang="ru-RU" sz="2400" dirty="0" smtClean="0"/>
              <a:t>которых </a:t>
            </a:r>
            <a:r>
              <a:rPr lang="ru-RU" sz="2400" dirty="0"/>
              <a:t>состоит из </a:t>
            </a:r>
            <a:r>
              <a:rPr lang="ru-RU" sz="2400" dirty="0" smtClean="0"/>
              <a:t>множества </a:t>
            </a:r>
            <a:r>
              <a:rPr lang="ru-RU" sz="2400" dirty="0"/>
              <a:t>клеток и их производных (</a:t>
            </a:r>
            <a:r>
              <a:rPr lang="ru-RU" sz="2400" dirty="0" smtClean="0"/>
              <a:t>различные </a:t>
            </a:r>
            <a:r>
              <a:rPr lang="ru-RU" sz="2400" dirty="0"/>
              <a:t>виды межклеточного вещества). Характерный признак </a:t>
            </a:r>
            <a:r>
              <a:rPr lang="ru-RU" sz="2400" dirty="0" smtClean="0"/>
              <a:t> многоклеточных —качественная </a:t>
            </a:r>
            <a:r>
              <a:rPr lang="ru-RU" sz="2400" dirty="0"/>
              <a:t>неравноценность клеток, слагающих их тело, их дифференцировка и объединение в комплексы </a:t>
            </a:r>
            <a:r>
              <a:rPr lang="ru-RU" sz="2400" dirty="0" smtClean="0"/>
              <a:t>различной  </a:t>
            </a:r>
            <a:r>
              <a:rPr lang="ru-RU" sz="2400" dirty="0"/>
              <a:t>сложности (ткани и органы), выполняющие разные функции в целостном организме.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9763" y="1366576"/>
            <a:ext cx="1642914" cy="1712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366576"/>
            <a:ext cx="2263180" cy="1697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70590"/>
            <a:ext cx="2448272" cy="170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14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842493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Колониальные организмы</a:t>
            </a:r>
          </a:p>
          <a:p>
            <a:endParaRPr lang="ru-RU" sz="2400" dirty="0" smtClean="0"/>
          </a:p>
          <a:p>
            <a:r>
              <a:rPr lang="ru-RU" sz="2400" dirty="0" smtClean="0"/>
              <a:t>Яркими </a:t>
            </a:r>
            <a:r>
              <a:rPr lang="ru-RU" sz="2400" dirty="0"/>
              <a:t>представителями колониальных организмов являются колониальные зеленые водоросли (напр., </a:t>
            </a:r>
            <a:r>
              <a:rPr lang="ru-RU" sz="2400" dirty="0" err="1"/>
              <a:t>эудорина</a:t>
            </a:r>
            <a:r>
              <a:rPr lang="ru-RU" sz="2400" dirty="0" smtClean="0"/>
              <a:t>,  </a:t>
            </a:r>
            <a:r>
              <a:rPr lang="ru-RU" sz="2400" dirty="0" err="1"/>
              <a:t>пандорина</a:t>
            </a:r>
            <a:r>
              <a:rPr lang="ru-RU" sz="2400" dirty="0"/>
              <a:t>, а также вольвокс, представляющий переходную форму к настоящим многоклеточным </a:t>
            </a:r>
            <a:r>
              <a:rPr lang="ru-RU" sz="2800" dirty="0"/>
              <a:t>организмам).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5723" y="3325401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5818" y="3415889"/>
            <a:ext cx="261937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hlinkClick r:id="rId4" action="ppaction://hlinksldjump"/>
          </p:cNvPr>
          <p:cNvSpPr txBox="1"/>
          <p:nvPr/>
        </p:nvSpPr>
        <p:spPr>
          <a:xfrm>
            <a:off x="1835696" y="5908656"/>
            <a:ext cx="1659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/>
              <a:t>Пандорина</a:t>
            </a:r>
            <a:endParaRPr lang="ru-RU" sz="2400" dirty="0"/>
          </a:p>
        </p:txBody>
      </p:sp>
      <p:sp>
        <p:nvSpPr>
          <p:cNvPr id="4" name="TextBox 3">
            <a:hlinkClick r:id="rId5" action="ppaction://hlinksldjump"/>
          </p:cNvPr>
          <p:cNvSpPr txBox="1"/>
          <p:nvPr/>
        </p:nvSpPr>
        <p:spPr>
          <a:xfrm>
            <a:off x="6228184" y="5949280"/>
            <a:ext cx="1387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Вольвокс</a:t>
            </a:r>
            <a:endParaRPr lang="ru-RU" sz="2400" dirty="0"/>
          </a:p>
        </p:txBody>
      </p:sp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7615680" y="6370321"/>
            <a:ext cx="1528320" cy="4876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36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В чем преимущество </a:t>
            </a:r>
            <a:r>
              <a:rPr lang="ru-RU" sz="3200" dirty="0" err="1" smtClean="0"/>
              <a:t>многоклеточности</a:t>
            </a:r>
            <a:r>
              <a:rPr lang="ru-RU" sz="3200" dirty="0" smtClean="0"/>
              <a:t> над </a:t>
            </a:r>
            <a:r>
              <a:rPr lang="ru-RU" sz="3200" dirty="0" err="1" smtClean="0"/>
              <a:t>одноклеточностью</a:t>
            </a:r>
            <a:r>
              <a:rPr lang="ru-RU" sz="3200" dirty="0" smtClean="0"/>
              <a:t>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4833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Заголовок 2"/>
          <p:cNvSpPr>
            <a:spLocks noGrp="1"/>
          </p:cNvSpPr>
          <p:nvPr>
            <p:ph type="ctrTitle" idx="4294967295"/>
          </p:nvPr>
        </p:nvSpPr>
        <p:spPr>
          <a:xfrm>
            <a:off x="2895600" y="1071563"/>
            <a:ext cx="5867400" cy="92868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accent3"/>
                </a:solidFill>
              </a:rPr>
              <a:t>Многоклеточный организм – единое целое!</a:t>
            </a:r>
            <a:r>
              <a:rPr lang="ru-RU" sz="3600" dirty="0">
                <a:solidFill>
                  <a:schemeClr val="accent3"/>
                </a:solidFill>
              </a:rPr>
              <a:t/>
            </a:r>
            <a:br>
              <a:rPr lang="ru-RU" sz="3600" dirty="0">
                <a:solidFill>
                  <a:schemeClr val="accent3"/>
                </a:solidFill>
              </a:rPr>
            </a:br>
            <a:endParaRPr lang="ru-RU" sz="3400" b="0" dirty="0" smtClean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132099" name="Подзаголовок 3"/>
          <p:cNvSpPr>
            <a:spLocks noGrp="1"/>
          </p:cNvSpPr>
          <p:nvPr>
            <p:ph type="subTitle" idx="4294967295"/>
          </p:nvPr>
        </p:nvSpPr>
        <p:spPr>
          <a:xfrm>
            <a:off x="2971800" y="2214563"/>
            <a:ext cx="5789613" cy="3502025"/>
          </a:xfrm>
        </p:spPr>
        <p:txBody>
          <a:bodyPr/>
          <a:lstStyle/>
          <a:p>
            <a:pPr marL="0" indent="0">
              <a:buFont typeface="Webdings" pitchFamily="18" charset="2"/>
              <a:buNone/>
            </a:pPr>
            <a:r>
              <a:rPr lang="ru-RU" b="1" dirty="0" smtClean="0">
                <a:solidFill>
                  <a:srgbClr val="FF0000"/>
                </a:solidFill>
                <a:latin typeface="Arial" charset="0"/>
              </a:rPr>
              <a:t>Нарушение работы одного органа или одной из их систем отражается на деятельности всех других систем и всего организма в целом,</a:t>
            </a:r>
          </a:p>
          <a:p>
            <a:pPr marL="0" indent="0">
              <a:buFont typeface="Webdings" pitchFamily="18" charset="2"/>
              <a:buNone/>
            </a:pPr>
            <a:r>
              <a:rPr lang="ru-RU" b="1" dirty="0" smtClean="0">
                <a:solidFill>
                  <a:srgbClr val="FF0000"/>
                </a:solidFill>
                <a:latin typeface="Arial" charset="0"/>
              </a:rPr>
              <a:t> так как организм – единое целое, а не набор отдельных частей.</a:t>
            </a:r>
          </a:p>
        </p:txBody>
      </p:sp>
      <p:pic>
        <p:nvPicPr>
          <p:cNvPr id="132101" name="Picture 8" descr="gum_22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152" y="4580053"/>
            <a:ext cx="1728192" cy="2166689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41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8872" y="2967335"/>
            <a:ext cx="78662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Спасибо за урок!</a:t>
            </a:r>
            <a:endParaRPr lang="ru-RU" sz="6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401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243</TotalTime>
  <Words>283</Words>
  <Application>Microsoft Office PowerPoint</Application>
  <PresentationFormat>Экран (4:3)</PresentationFormat>
  <Paragraphs>70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Организм – единое целое. Многообразие организмов.</vt:lpstr>
      <vt:lpstr>Вспомните!</vt:lpstr>
      <vt:lpstr>Презентация PowerPoint</vt:lpstr>
      <vt:lpstr>Презентация PowerPoint</vt:lpstr>
      <vt:lpstr>Свойства живой природы</vt:lpstr>
      <vt:lpstr>Презентация PowerPoint</vt:lpstr>
      <vt:lpstr>Презентация PowerPoint</vt:lpstr>
      <vt:lpstr>Вирусы – живые существа?</vt:lpstr>
      <vt:lpstr>Презентация PowerPoint</vt:lpstr>
      <vt:lpstr>Многообразие организмов</vt:lpstr>
      <vt:lpstr>Презентация PowerPoint</vt:lpstr>
      <vt:lpstr>Презентация PowerPoint</vt:lpstr>
      <vt:lpstr>Презентация PowerPoint</vt:lpstr>
      <vt:lpstr>Презентация PowerPoint</vt:lpstr>
      <vt:lpstr>В чем преимущество многоклеточности над одноклеточностью?</vt:lpstr>
      <vt:lpstr>Многоклеточный организм – единое целое! 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Организм – единое целое. Многообразие организмов.</dc:title>
  <dc:creator>настя</dc:creator>
  <cp:lastModifiedBy>Женек</cp:lastModifiedBy>
  <cp:revision>24</cp:revision>
  <dcterms:created xsi:type="dcterms:W3CDTF">2012-12-18T05:38:46Z</dcterms:created>
  <dcterms:modified xsi:type="dcterms:W3CDTF">2017-01-30T14:40:27Z</dcterms:modified>
</cp:coreProperties>
</file>